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  <p:sldMasterId id="2147483671" r:id="rId2"/>
    <p:sldMasterId id="2147483684" r:id="rId3"/>
    <p:sldMasterId id="2147483697" r:id="rId4"/>
    <p:sldMasterId id="2147483710" r:id="rId5"/>
    <p:sldMasterId id="2147483723" r:id="rId6"/>
    <p:sldMasterId id="2147483736" r:id="rId7"/>
    <p:sldMasterId id="2147483749" r:id="rId8"/>
    <p:sldMasterId id="2147483762" r:id="rId9"/>
    <p:sldMasterId id="2147483775" r:id="rId10"/>
    <p:sldMasterId id="2147483788" r:id="rId11"/>
  </p:sldMasterIdLst>
  <p:notesMasterIdLst>
    <p:notesMasterId r:id="rId22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</p:sldIdLst>
  <p:sldSz cx="14630400" cy="82296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400" b="0" i="0" u="none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1pPr>
    <a:lvl2pPr marL="2286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400" b="0" i="0" u="none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2pPr>
    <a:lvl3pPr marL="4572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400" b="0" i="0" u="none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3pPr>
    <a:lvl4pPr marL="6858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400" b="0" i="0" u="none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4pPr>
    <a:lvl5pPr marL="9144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400" b="0" i="0" u="none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5pPr>
    <a:lvl6pPr marL="9144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400" b="0" i="0" u="none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6pPr>
    <a:lvl7pPr marL="9144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400" b="0" i="0" u="none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7pPr>
    <a:lvl8pPr marL="9144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400" b="0" i="0" u="none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8pPr>
    <a:lvl9pPr marL="9144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400" b="0" i="0" u="none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74" d="100"/>
          <a:sy n="74" d="100"/>
        </p:scale>
        <p:origin x="446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‹#›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33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/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34" name="文本框"/>
          <p:cNvSpPr>
            <a:spLocks noGrp="1"/>
          </p:cNvSpPr>
          <p:nvPr>
            <p:ph type="dt"/>
          </p:nvPr>
        </p:nvSpPr>
        <p:spPr>
          <a:xfrm>
            <a:off x="3884612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datetime1">
              <a:rPr lang="en-US" altLang="zh-CN" sz="1200">
                <a:latin typeface="Droid Sans" charset="0"/>
                <a:ea typeface="Droid Sans" charset="0"/>
                <a:cs typeface="Times New Roman" charset="0"/>
              </a:rPr>
              <a:t>10/15/2025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35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36" name="文本框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37" name="文本框"/>
          <p:cNvSpPr>
            <a:spLocks noGrp="1"/>
          </p:cNvSpPr>
          <p:nvPr>
            <p:ph type="ftr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l"/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627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1pPr>
    <a:lvl2pPr marL="4572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2pPr>
    <a:lvl3pPr marL="9144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3pPr>
    <a:lvl4pPr marL="13716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4pPr>
    <a:lvl5pPr marL="18288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5pPr>
    <a:lvl6pPr marL="18288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6pPr>
    <a:lvl7pPr marL="18288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7pPr>
    <a:lvl8pPr marL="18288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8pPr>
    <a:lvl9pPr marL="1828800" indent="0" algn="l" defTabSz="914400" eaLnBrk="1" fontAlgn="base" latinLnBrk="0" hangingPunct="0">
      <a:lnSpc>
        <a:spcPct val="100000"/>
      </a:lnSpc>
      <a:spcBef>
        <a:spcPts val="0"/>
      </a:spcBef>
      <a:spcAft>
        <a:spcPts val="0"/>
      </a:spcAft>
      <a:buNone/>
      <a:defRPr sz="2000" b="0" i="0" u="none" strike="noStrike" kern="0" cap="none" spc="0" baseline="0">
        <a:solidFill>
          <a:schemeClr val="tx1"/>
        </a:solidFill>
        <a:latin typeface="Droid Sans" charset="0"/>
        <a:ea typeface="Droid Sans" charset="0"/>
        <a:cs typeface="Times New Roman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1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48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49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49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10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269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70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301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2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63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64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659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3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84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85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8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4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104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05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064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5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124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25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194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6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166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67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38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7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185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86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845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8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209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10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332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"/>
          <p:cNvSpPr>
            <a:spLocks noGrp="1"/>
          </p:cNvSpPr>
          <p:nvPr>
            <p:ph type="sldNum"/>
          </p:nvPr>
        </p:nvSpPr>
        <p:spPr>
          <a:xfrm>
            <a:off x="3884612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marL="0" indent="0"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 charset="0"/>
                <a:ea typeface="Droid Sans" charset="0"/>
                <a:cs typeface="Lucida Sans" charset="0"/>
              </a:rPr>
              <a:t>9</a:t>
            </a:fld>
            <a:endParaRPr lang="zh-CN" altLang="en-US" sz="1200">
              <a:latin typeface="Droid Sans" charset="0"/>
              <a:ea typeface="Droid Sans" charset="0"/>
              <a:cs typeface="Times New Roman" charset="0"/>
            </a:endParaRPr>
          </a:p>
        </p:txBody>
      </p:sp>
      <p:sp>
        <p:nvSpPr>
          <p:cNvPr id="246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47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52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/" TargetMode="External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1387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346070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846793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7123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347848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1422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31106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706011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8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89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2870339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9739297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2127317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7379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0176009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84172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2426908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304148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41841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363821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664794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542167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833489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212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213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9367488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86011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3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40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1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b="0" i="0" u="none" strike="noStrike" kern="0" cap="none" spc="0" baseline="0">
                <a:solidFill>
                  <a:schemeClr val="tx1"/>
                </a:solidFill>
                <a:latin typeface="Calibri Light" charset="0"/>
                <a:ea typeface="等线 Light" charset="0"/>
                <a:cs typeface="Lucida Sans" charset="0"/>
              </a:rPr>
              <a:t>单击此处编辑母版标题样式</a:t>
            </a:r>
          </a:p>
        </p:txBody>
      </p:sp>
      <p:sp>
        <p:nvSpPr>
          <p:cNvPr id="42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79" cy="21031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3200" b="0" i="0" u="none" strike="noStrike" kern="0" cap="none" spc="0" baseline="0">
                <a:solidFill>
                  <a:schemeClr val="tx1"/>
                </a:solidFill>
                <a:latin typeface="Calibri" charset="0"/>
                <a:ea typeface="等线" charset="0"/>
                <a:cs typeface="Lucida Sans" charset="0"/>
              </a:rPr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06466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973891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45105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4569414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85372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70456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2473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32375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8161585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6225599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60235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201564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24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250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8449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51445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99944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7564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6901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50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2980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3812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5551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05858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643626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127608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520637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7104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75332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38322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5247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52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143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2825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47263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46226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5544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51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52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217271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4997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6374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16866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261169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3037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118261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74317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62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6189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74302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909651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254037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6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67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62994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094289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814175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147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14850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554529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23786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892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5403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280177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35947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936538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60021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8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88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920470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6715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203789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69564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01663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20410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30810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036492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409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759488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19128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504338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5707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4764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0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08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004629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955168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982324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70077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28435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115984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67830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06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74464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756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73793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453162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72710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2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28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344521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2250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974421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307276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6726247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674454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947332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213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2650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27199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162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06923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858629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6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70" name="图片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8071393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4091899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906322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10818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913557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7603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hyperlink" Target="https://gamma.app/?utm_source=made-with-gamma/" TargetMode="Externa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hyperlink" Target="https://gamma.app/?utm_source=made-with-gamma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hyperlink" Target="https://gamma.app/?utm_source=made-with-gamma/" TargetMode="Externa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hyperlink" Target="https://gamma.app/?utm_source=made-with-gamma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hyperlink" Target="https://gamma.app/?utm_source=made-with-gamma/" TargetMode="Externa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hyperlink" Target="https://gamma.app/?utm_source=made-with-gamma/" TargetMode="Externa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hyperlink" Target="https://gamma.app/?utm_source=made-with-gamma/" TargetMode="Externa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hyperlink" Target="https://gamma.app/?utm_source=made-with-gamma/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hyperlink" Target="https://gamma.app/?utm_source=made-with-gamma/" TargetMode="Externa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hyperlink" Target="https://gamma.app/?utm_source=made-with-gamma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58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2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28" name="图片" descr="preencoded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0425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30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31" name="图片" descr="preencoded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4123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3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4" name="图片" descr="preencoded.png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9996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7" name="图片" descr="preencoded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6314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0" name="图片" descr="preencoded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7537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2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3" name="图片" descr="preencoded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9988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5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6" name="图片" descr="preencoded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0055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1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19" name="图片" descr="preencoded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3400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21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22" name="图片" descr="preencoded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99155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AF2E9"/>
          </a:solidFill>
          <a:ln w="12700" cap="flat" cmpd="sng">
            <a:noFill/>
            <a:prstDash val="solid"/>
            <a:miter/>
          </a:ln>
        </p:spPr>
      </p:sp>
      <p:sp>
        <p:nvSpPr>
          <p:cNvPr id="24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DFAF7"/>
          </a:solidFill>
          <a:ln w="12700" cap="flat" cmpd="sng">
            <a:noFill/>
            <a:prstDash val="solid"/>
            <a:miter/>
          </a:ln>
        </p:spPr>
      </p:sp>
      <p:pic>
        <p:nvPicPr>
          <p:cNvPr id="25" name="图片" descr="preencoded.png">
            <a:hlinkClick r:id="rId14"/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39701" y="7750175"/>
            <a:ext cx="1722437" cy="411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6330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sldNum="0" hdr="0" ftr="0" dt="0"/>
  <p:txStyles>
    <p:titleStyle>
      <a:lvl1pPr marL="0" indent="0" algn="ctr" defTabSz="91440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4400" b="0" i="0" u="none" baseline="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32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8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•"/>
        <a:defRPr sz="24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–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2057400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ts val="0"/>
        </a:spcAft>
        <a:buSzPct val="100000"/>
        <a:buFont typeface="Arial" pitchFamily="34" charset="0"/>
        <a:buChar char="»"/>
        <a:defRPr sz="2000" b="0" i="0" u="none" baseline="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4" name="矩形"/>
          <p:cNvSpPr>
            <a:spLocks/>
          </p:cNvSpPr>
          <p:nvPr/>
        </p:nvSpPr>
        <p:spPr>
          <a:xfrm>
            <a:off x="793750" y="2022475"/>
            <a:ext cx="7556500" cy="31178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9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AI-Powered Fake Certificate and Fake Job Posting Detector using NLP</a:t>
            </a:r>
            <a:endParaRPr lang="zh-CN" altLang="en-US" sz="49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45" name="矩形"/>
          <p:cNvSpPr>
            <a:spLocks/>
          </p:cNvSpPr>
          <p:nvPr/>
        </p:nvSpPr>
        <p:spPr>
          <a:xfrm>
            <a:off x="793750" y="5481637"/>
            <a:ext cx="7556500" cy="725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Revolutionising trust in education and recruitment through advanced artificial intelligence and natural language processing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47" name="文本框"/>
          <p:cNvSpPr>
            <a:spLocks noGrp="1"/>
          </p:cNvSpPr>
          <p:nvPr>
            <p:ph type="subTitle" idx="1"/>
          </p:nvPr>
        </p:nvSpPr>
        <p:spPr>
          <a:xfrm>
            <a:off x="3834400" y="7411326"/>
            <a:ext cx="5309600" cy="163654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342900" indent="-342900" algn="ctr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3200" i="0" u="none" strike="noStrike" kern="0" cap="none" spc="0" baseline="0" dirty="0">
                <a:solidFill>
                  <a:schemeClr val="tx1"/>
                </a:solidFill>
                <a:latin typeface="Calibri" charset="0"/>
                <a:ea typeface="等线" charset="0"/>
                <a:cs typeface="Lucida Sans" charset="0"/>
              </a:rPr>
              <a:t> </a:t>
            </a:r>
            <a:r>
              <a:rPr lang="en-US" altLang="zh-CN" sz="2000" i="0" u="none" strike="noStrike" kern="0" cap="none" spc="0" baseline="0" dirty="0">
                <a:solidFill>
                  <a:schemeClr val="tx1"/>
                </a:solidFill>
                <a:latin typeface="Calibri" charset="0"/>
                <a:ea typeface="等线" charset="0"/>
                <a:cs typeface="Lucida Sans" charset="0"/>
              </a:rPr>
              <a:t>DOGGA BHANU PRAKASH</a:t>
            </a:r>
            <a:r>
              <a:rPr lang="en-US" altLang="zh-CN" sz="2000" dirty="0">
                <a:cs typeface="Lucida Sans" charset="0"/>
              </a:rPr>
              <a:t>-</a:t>
            </a:r>
            <a:r>
              <a:rPr lang="en-US" altLang="zh-CN" sz="2000" i="0" u="none" strike="noStrike" kern="0" cap="none" spc="0" baseline="0" dirty="0">
                <a:solidFill>
                  <a:schemeClr val="tx1"/>
                </a:solidFill>
                <a:latin typeface="Calibri" charset="0"/>
                <a:ea typeface="等线" charset="0"/>
                <a:cs typeface="Lucida Sans" charset="0"/>
              </a:rPr>
              <a:t>323129512012</a:t>
            </a:r>
            <a:endParaRPr lang="zh-CN" altLang="en-US" sz="2000" i="0" u="none" strike="noStrike" kern="0" cap="none" spc="0" baseline="0" dirty="0">
              <a:solidFill>
                <a:schemeClr val="tx1"/>
              </a:solidFill>
              <a:latin typeface="Calibri" charset="0"/>
              <a:ea typeface="等线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65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矩形"/>
          <p:cNvSpPr>
            <a:spLocks/>
          </p:cNvSpPr>
          <p:nvPr/>
        </p:nvSpPr>
        <p:spPr>
          <a:xfrm>
            <a:off x="511175" y="401636"/>
            <a:ext cx="5695950" cy="5016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1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Key Learnings &amp; Future Impact</a:t>
            </a:r>
            <a:endParaRPr lang="zh-CN" altLang="en-US" sz="3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52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175" y="1285875"/>
            <a:ext cx="5229225" cy="52308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53" name="矩形"/>
          <p:cNvSpPr>
            <a:spLocks/>
          </p:cNvSpPr>
          <p:nvPr/>
        </p:nvSpPr>
        <p:spPr>
          <a:xfrm>
            <a:off x="6103938" y="1268412"/>
            <a:ext cx="2409823" cy="3016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Critical Insights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54" name="矩形"/>
          <p:cNvSpPr>
            <a:spLocks/>
          </p:cNvSpPr>
          <p:nvPr/>
        </p:nvSpPr>
        <p:spPr>
          <a:xfrm>
            <a:off x="6103938" y="1716086"/>
            <a:ext cx="8023224" cy="2333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High-quality datasets are fundamental to model performance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55" name="矩形"/>
          <p:cNvSpPr>
            <a:spLocks/>
          </p:cNvSpPr>
          <p:nvPr/>
        </p:nvSpPr>
        <p:spPr>
          <a:xfrm>
            <a:off x="6103938" y="2000249"/>
            <a:ext cx="8023224" cy="2333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Hybrid AI approaches combining NLP, vision, and ML deliver superior results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56" name="矩形"/>
          <p:cNvSpPr>
            <a:spLocks/>
          </p:cNvSpPr>
          <p:nvPr/>
        </p:nvSpPr>
        <p:spPr>
          <a:xfrm>
            <a:off x="6103938" y="2284412"/>
            <a:ext cx="8023224" cy="2349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Continuous model updates are essential to combat evolving fraud techniques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57" name="矩形"/>
          <p:cNvSpPr>
            <a:spLocks/>
          </p:cNvSpPr>
          <p:nvPr/>
        </p:nvSpPr>
        <p:spPr>
          <a:xfrm>
            <a:off x="6103938" y="2570161"/>
            <a:ext cx="8023224" cy="2333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Ethical considerations around bias and transparency must be prioritised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58" name="圆角矩形"/>
          <p:cNvSpPr>
            <a:spLocks/>
          </p:cNvSpPr>
          <p:nvPr/>
        </p:nvSpPr>
        <p:spPr>
          <a:xfrm>
            <a:off x="511175" y="6845300"/>
            <a:ext cx="4438650" cy="1112837"/>
          </a:xfrm>
          <a:prstGeom prst="roundRect">
            <a:avLst>
              <a:gd name="adj" fmla="val 5509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259" name="矩形"/>
          <p:cNvSpPr>
            <a:spLocks/>
          </p:cNvSpPr>
          <p:nvPr/>
        </p:nvSpPr>
        <p:spPr>
          <a:xfrm>
            <a:off x="665161" y="6997700"/>
            <a:ext cx="2547937" cy="2508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Automated Fraud Detection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60" name="矩形"/>
          <p:cNvSpPr>
            <a:spLocks/>
          </p:cNvSpPr>
          <p:nvPr/>
        </p:nvSpPr>
        <p:spPr>
          <a:xfrm>
            <a:off x="665161" y="7335838"/>
            <a:ext cx="4130675" cy="4683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Fast, accurate system reducing manual verification burden significantly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61" name="圆角矩形"/>
          <p:cNvSpPr>
            <a:spLocks/>
          </p:cNvSpPr>
          <p:nvPr/>
        </p:nvSpPr>
        <p:spPr>
          <a:xfrm>
            <a:off x="5095875" y="6845300"/>
            <a:ext cx="4438650" cy="1112837"/>
          </a:xfrm>
          <a:prstGeom prst="roundRect">
            <a:avLst>
              <a:gd name="adj" fmla="val 5509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262" name="矩形"/>
          <p:cNvSpPr>
            <a:spLocks/>
          </p:cNvSpPr>
          <p:nvPr/>
        </p:nvSpPr>
        <p:spPr>
          <a:xfrm>
            <a:off x="5249862" y="6997700"/>
            <a:ext cx="2006598" cy="2508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Enhanced Trust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63" name="矩形"/>
          <p:cNvSpPr>
            <a:spLocks/>
          </p:cNvSpPr>
          <p:nvPr/>
        </p:nvSpPr>
        <p:spPr>
          <a:xfrm>
            <a:off x="5249862" y="7335838"/>
            <a:ext cx="4130675" cy="4683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Strengthening confidence in education and recruitment ecosystems globally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64" name="圆角矩形"/>
          <p:cNvSpPr>
            <a:spLocks/>
          </p:cNvSpPr>
          <p:nvPr/>
        </p:nvSpPr>
        <p:spPr>
          <a:xfrm>
            <a:off x="9680575" y="6845300"/>
            <a:ext cx="4438650" cy="1112837"/>
          </a:xfrm>
          <a:prstGeom prst="roundRect">
            <a:avLst>
              <a:gd name="adj" fmla="val 5509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265" name="矩形"/>
          <p:cNvSpPr>
            <a:spLocks/>
          </p:cNvSpPr>
          <p:nvPr/>
        </p:nvSpPr>
        <p:spPr>
          <a:xfrm>
            <a:off x="9834563" y="6997700"/>
            <a:ext cx="2006600" cy="2508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Future Development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66" name="矩形"/>
          <p:cNvSpPr>
            <a:spLocks/>
          </p:cNvSpPr>
          <p:nvPr/>
        </p:nvSpPr>
        <p:spPr>
          <a:xfrm>
            <a:off x="9834563" y="7335838"/>
            <a:ext cx="4130674" cy="4683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Continued accuracy improvements through expanded datasets and advanced AI methods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67" name="矩形"/>
          <p:cNvSpPr>
            <a:spLocks/>
          </p:cNvSpPr>
          <p:nvPr/>
        </p:nvSpPr>
        <p:spPr>
          <a:xfrm>
            <a:off x="730249" y="8285163"/>
            <a:ext cx="13388976" cy="4683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This AI-powered solution represents a significant step forward in combating digital fraud, providing organisations with the tools needed to maintain trust and integrity in our increasingly digital world.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68" name="矩形"/>
          <p:cNvSpPr>
            <a:spLocks/>
          </p:cNvSpPr>
          <p:nvPr/>
        </p:nvSpPr>
        <p:spPr>
          <a:xfrm>
            <a:off x="511175" y="8121650"/>
            <a:ext cx="14286" cy="795337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29954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"/>
          <p:cNvSpPr>
            <a:spLocks/>
          </p:cNvSpPr>
          <p:nvPr/>
        </p:nvSpPr>
        <p:spPr>
          <a:xfrm>
            <a:off x="627062" y="493712"/>
            <a:ext cx="8147050" cy="6159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The Growing Threat of Digital Fraud</a:t>
            </a:r>
            <a:endParaRPr lang="zh-CN" altLang="en-US" sz="3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54" name="矩形"/>
          <p:cNvSpPr>
            <a:spLocks/>
          </p:cNvSpPr>
          <p:nvPr/>
        </p:nvSpPr>
        <p:spPr>
          <a:xfrm>
            <a:off x="627062" y="1539875"/>
            <a:ext cx="7850188" cy="8604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digital transformation of education and recruitment has created unprecedented opportunities—but also significant risks. Online platforms have become breeding grounds for sophisticated fraud schemes.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55" name="矩形"/>
          <p:cNvSpPr>
            <a:spLocks/>
          </p:cNvSpPr>
          <p:nvPr/>
        </p:nvSpPr>
        <p:spPr>
          <a:xfrm>
            <a:off x="627062" y="2562225"/>
            <a:ext cx="7850188" cy="8604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Traditional verification methods are labour-intensive, time-consuming, and often inadequate against modern forgery techniques. Educational institutions and employers need faster, more reliable solutions.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56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3338" y="1579562"/>
            <a:ext cx="5086350" cy="50879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57" name="圆角矩形"/>
          <p:cNvSpPr>
            <a:spLocks/>
          </p:cNvSpPr>
          <p:nvPr/>
        </p:nvSpPr>
        <p:spPr>
          <a:xfrm>
            <a:off x="627062" y="7070725"/>
            <a:ext cx="403223" cy="403225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58" name="矩形"/>
          <p:cNvSpPr>
            <a:spLocks/>
          </p:cNvSpPr>
          <p:nvPr/>
        </p:nvSpPr>
        <p:spPr>
          <a:xfrm>
            <a:off x="1209675" y="7132638"/>
            <a:ext cx="5992812" cy="61594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Rising fraud risks in online education and recruitment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59" name="矩形"/>
          <p:cNvSpPr>
            <a:spLocks/>
          </p:cNvSpPr>
          <p:nvPr/>
        </p:nvSpPr>
        <p:spPr>
          <a:xfrm>
            <a:off x="1209675" y="7856538"/>
            <a:ext cx="5992812" cy="5730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Fake certificates and fraudulent job postings deceive individuals and harm institutional credibility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0" name="圆角矩形"/>
          <p:cNvSpPr>
            <a:spLocks/>
          </p:cNvSpPr>
          <p:nvPr/>
        </p:nvSpPr>
        <p:spPr>
          <a:xfrm>
            <a:off x="7427911" y="7070725"/>
            <a:ext cx="403225" cy="403225"/>
          </a:xfrm>
          <a:prstGeom prst="roundRect">
            <a:avLst>
              <a:gd name="adj" fmla="val 18671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61" name="矩形"/>
          <p:cNvSpPr>
            <a:spLocks/>
          </p:cNvSpPr>
          <p:nvPr/>
        </p:nvSpPr>
        <p:spPr>
          <a:xfrm>
            <a:off x="8010525" y="7132638"/>
            <a:ext cx="3868736" cy="3079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Ineffective traditional verification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62" name="矩形"/>
          <p:cNvSpPr>
            <a:spLocks/>
          </p:cNvSpPr>
          <p:nvPr/>
        </p:nvSpPr>
        <p:spPr>
          <a:xfrm>
            <a:off x="8010525" y="7548562"/>
            <a:ext cx="5992811" cy="5730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Manual processes are slow and cannot scale to meet modern verification demands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7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327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9" name="矩形"/>
          <p:cNvSpPr>
            <a:spLocks/>
          </p:cNvSpPr>
          <p:nvPr/>
        </p:nvSpPr>
        <p:spPr>
          <a:xfrm>
            <a:off x="6092823" y="476250"/>
            <a:ext cx="7931148" cy="11922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7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Understanding the Problem Landscape</a:t>
            </a:r>
            <a:endParaRPr lang="zh-CN" altLang="en-US" sz="3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70" name="矩形"/>
          <p:cNvSpPr>
            <a:spLocks/>
          </p:cNvSpPr>
          <p:nvPr/>
        </p:nvSpPr>
        <p:spPr>
          <a:xfrm>
            <a:off x="6353175" y="2124075"/>
            <a:ext cx="7670800" cy="5556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The proliferation of fake certificates and fraudulent job postings undermines trust across educational and professional ecosystems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71" name="矩形"/>
          <p:cNvSpPr>
            <a:spLocks/>
          </p:cNvSpPr>
          <p:nvPr/>
        </p:nvSpPr>
        <p:spPr>
          <a:xfrm>
            <a:off x="6092823" y="1928812"/>
            <a:ext cx="23812" cy="946150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72" name="圆角矩形"/>
          <p:cNvSpPr>
            <a:spLocks/>
          </p:cNvSpPr>
          <p:nvPr/>
        </p:nvSpPr>
        <p:spPr>
          <a:xfrm>
            <a:off x="6092823" y="3070225"/>
            <a:ext cx="7931148" cy="1041399"/>
          </a:xfrm>
          <a:prstGeom prst="roundRect">
            <a:avLst>
              <a:gd name="adj" fmla="val 6995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73" name="矩形"/>
          <p:cNvSpPr>
            <a:spLocks/>
          </p:cNvSpPr>
          <p:nvPr/>
        </p:nvSpPr>
        <p:spPr>
          <a:xfrm>
            <a:off x="6273800" y="3251200"/>
            <a:ext cx="2679699" cy="296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Educational Institutions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74" name="矩形"/>
          <p:cNvSpPr>
            <a:spLocks/>
          </p:cNvSpPr>
          <p:nvPr/>
        </p:nvSpPr>
        <p:spPr>
          <a:xfrm>
            <a:off x="6273800" y="3652837"/>
            <a:ext cx="7569199" cy="2778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Need reliable tools for admissions and academic record verification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75" name="圆角矩形"/>
          <p:cNvSpPr>
            <a:spLocks/>
          </p:cNvSpPr>
          <p:nvPr/>
        </p:nvSpPr>
        <p:spPr>
          <a:xfrm>
            <a:off x="6092823" y="4284662"/>
            <a:ext cx="7931148" cy="1041398"/>
          </a:xfrm>
          <a:prstGeom prst="roundRect">
            <a:avLst>
              <a:gd name="adj" fmla="val 6995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76" name="矩形"/>
          <p:cNvSpPr>
            <a:spLocks/>
          </p:cNvSpPr>
          <p:nvPr/>
        </p:nvSpPr>
        <p:spPr>
          <a:xfrm>
            <a:off x="6273800" y="4465637"/>
            <a:ext cx="2586037" cy="2984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Employers &amp; Recruiters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77" name="矩形"/>
          <p:cNvSpPr>
            <a:spLocks/>
          </p:cNvSpPr>
          <p:nvPr/>
        </p:nvSpPr>
        <p:spPr>
          <a:xfrm>
            <a:off x="6273800" y="4867275"/>
            <a:ext cx="7569199" cy="2778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Require efficient applicant verification and scam detection capabilities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78" name="圆角矩形"/>
          <p:cNvSpPr>
            <a:spLocks/>
          </p:cNvSpPr>
          <p:nvPr/>
        </p:nvSpPr>
        <p:spPr>
          <a:xfrm>
            <a:off x="6092823" y="5499098"/>
            <a:ext cx="7931148" cy="1041399"/>
          </a:xfrm>
          <a:prstGeom prst="roundRect">
            <a:avLst>
              <a:gd name="adj" fmla="val 6995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79" name="矩形"/>
          <p:cNvSpPr>
            <a:spLocks/>
          </p:cNvSpPr>
          <p:nvPr/>
        </p:nvSpPr>
        <p:spPr>
          <a:xfrm>
            <a:off x="6273800" y="5680075"/>
            <a:ext cx="2495548" cy="2984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Job Seekers &amp; Students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80" name="矩形"/>
          <p:cNvSpPr>
            <a:spLocks/>
          </p:cNvSpPr>
          <p:nvPr/>
        </p:nvSpPr>
        <p:spPr>
          <a:xfrm>
            <a:off x="6273800" y="6081713"/>
            <a:ext cx="7569199" cy="2778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Must identify and avoid fraudulent opportunities and fake credentials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81" name="圆角矩形"/>
          <p:cNvSpPr>
            <a:spLocks/>
          </p:cNvSpPr>
          <p:nvPr/>
        </p:nvSpPr>
        <p:spPr>
          <a:xfrm>
            <a:off x="6092823" y="6713538"/>
            <a:ext cx="7931148" cy="1042986"/>
          </a:xfrm>
          <a:prstGeom prst="roundRect">
            <a:avLst>
              <a:gd name="adj" fmla="val 6995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82" name="矩形"/>
          <p:cNvSpPr>
            <a:spLocks/>
          </p:cNvSpPr>
          <p:nvPr/>
        </p:nvSpPr>
        <p:spPr>
          <a:xfrm>
            <a:off x="6273800" y="6894512"/>
            <a:ext cx="2386011" cy="2984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Government Agencies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83" name="矩形"/>
          <p:cNvSpPr>
            <a:spLocks/>
          </p:cNvSpPr>
          <p:nvPr/>
        </p:nvSpPr>
        <p:spPr>
          <a:xfrm>
            <a:off x="6273800" y="7297737"/>
            <a:ext cx="7569199" cy="2778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Responsible for regulation, enforcement, and maintaining system integrity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08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0" name="矩形"/>
          <p:cNvSpPr>
            <a:spLocks/>
          </p:cNvSpPr>
          <p:nvPr/>
        </p:nvSpPr>
        <p:spPr>
          <a:xfrm>
            <a:off x="6167437" y="630237"/>
            <a:ext cx="7781924" cy="13382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Key User Requirements Analysis</a:t>
            </a:r>
            <a:endParaRPr lang="zh-CN" altLang="en-US" sz="4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1" name="矩形"/>
          <p:cNvSpPr>
            <a:spLocks/>
          </p:cNvSpPr>
          <p:nvPr/>
        </p:nvSpPr>
        <p:spPr>
          <a:xfrm>
            <a:off x="6167437" y="2455862"/>
            <a:ext cx="3652837" cy="8016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Functional Requirements</a:t>
            </a:r>
            <a:endParaRPr lang="zh-CN" altLang="en-US" sz="2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2" name="矩形"/>
          <p:cNvSpPr>
            <a:spLocks/>
          </p:cNvSpPr>
          <p:nvPr/>
        </p:nvSpPr>
        <p:spPr>
          <a:xfrm>
            <a:off x="6167437" y="3452812"/>
            <a:ext cx="3652837" cy="6222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OCR-based text extraction from digital certificates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3" name="矩形"/>
          <p:cNvSpPr>
            <a:spLocks/>
          </p:cNvSpPr>
          <p:nvPr/>
        </p:nvSpPr>
        <p:spPr>
          <a:xfrm>
            <a:off x="6167437" y="4143375"/>
            <a:ext cx="3652837" cy="6238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Real-time verification against trusted institutional databases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4" name="矩形"/>
          <p:cNvSpPr>
            <a:spLocks/>
          </p:cNvSpPr>
          <p:nvPr/>
        </p:nvSpPr>
        <p:spPr>
          <a:xfrm>
            <a:off x="6167437" y="4835525"/>
            <a:ext cx="3652837" cy="6222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Advanced forgery detection using fonts, logos, and seal analysis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5" name="矩形"/>
          <p:cNvSpPr>
            <a:spLocks/>
          </p:cNvSpPr>
          <p:nvPr/>
        </p:nvSpPr>
        <p:spPr>
          <a:xfrm>
            <a:off x="6167437" y="5526088"/>
            <a:ext cx="3652837" cy="6222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Comprehensive job posting analysis with natural language processing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6" name="矩形"/>
          <p:cNvSpPr>
            <a:spLocks/>
          </p:cNvSpPr>
          <p:nvPr/>
        </p:nvSpPr>
        <p:spPr>
          <a:xfrm>
            <a:off x="6167437" y="6216650"/>
            <a:ext cx="3652837" cy="6238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Company legitimacy and link verification systems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7" name="矩形"/>
          <p:cNvSpPr>
            <a:spLocks/>
          </p:cNvSpPr>
          <p:nvPr/>
        </p:nvSpPr>
        <p:spPr>
          <a:xfrm>
            <a:off x="6167437" y="6907212"/>
            <a:ext cx="3652837" cy="6238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Intelligent classification with confidence scoring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8" name="矩形"/>
          <p:cNvSpPr>
            <a:spLocks/>
          </p:cNvSpPr>
          <p:nvPr/>
        </p:nvSpPr>
        <p:spPr>
          <a:xfrm>
            <a:off x="10302876" y="2455862"/>
            <a:ext cx="3654422" cy="8016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Non-Functional Requirements</a:t>
            </a:r>
            <a:endParaRPr lang="zh-CN" altLang="en-US" sz="2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99" name="矩形"/>
          <p:cNvSpPr>
            <a:spLocks/>
          </p:cNvSpPr>
          <p:nvPr/>
        </p:nvSpPr>
        <p:spPr>
          <a:xfrm>
            <a:off x="10302876" y="3452812"/>
            <a:ext cx="3654422" cy="6222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High accuracy and reliability standards (&gt;90%)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00" name="矩形"/>
          <p:cNvSpPr>
            <a:spLocks/>
          </p:cNvSpPr>
          <p:nvPr/>
        </p:nvSpPr>
        <p:spPr>
          <a:xfrm>
            <a:off x="10302876" y="4143375"/>
            <a:ext cx="3654422" cy="6238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Near real-time performance for immediate results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01" name="矩形"/>
          <p:cNvSpPr>
            <a:spLocks/>
          </p:cNvSpPr>
          <p:nvPr/>
        </p:nvSpPr>
        <p:spPr>
          <a:xfrm>
            <a:off x="10302876" y="4835525"/>
            <a:ext cx="3654422" cy="62229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Scalable architecture supporting large user bases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02" name="矩形"/>
          <p:cNvSpPr>
            <a:spLocks/>
          </p:cNvSpPr>
          <p:nvPr/>
        </p:nvSpPr>
        <p:spPr>
          <a:xfrm>
            <a:off x="10302876" y="5526088"/>
            <a:ext cx="3654422" cy="62229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Secure handling of sensitive personal data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03" name="矩形"/>
          <p:cNvSpPr>
            <a:spLocks/>
          </p:cNvSpPr>
          <p:nvPr/>
        </p:nvSpPr>
        <p:spPr>
          <a:xfrm>
            <a:off x="10302876" y="6216650"/>
            <a:ext cx="3654422" cy="6238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ucida Sans" charset="0"/>
              <a:buChar char="•"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Intuitive, user-friendly interface design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10" name="矩形"/>
          <p:cNvSpPr>
            <a:spLocks/>
          </p:cNvSpPr>
          <p:nvPr/>
        </p:nvSpPr>
        <p:spPr>
          <a:xfrm>
            <a:off x="6135686" y="568325"/>
            <a:ext cx="7845424" cy="12763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Comprehensive Solution Architecture</a:t>
            </a:r>
            <a:endParaRPr lang="zh-CN" altLang="en-US" sz="4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11" name="矩形"/>
          <p:cNvSpPr>
            <a:spLocks/>
          </p:cNvSpPr>
          <p:nvPr/>
        </p:nvSpPr>
        <p:spPr>
          <a:xfrm>
            <a:off x="6135686" y="2122487"/>
            <a:ext cx="7845424" cy="5937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Our modular, scalable AI-powered system combines cutting-edge technologies to deliver reliable fraud detection across multiple domains.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12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5686" y="2925762"/>
            <a:ext cx="928686" cy="13954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13" name="矩形"/>
          <p:cNvSpPr>
            <a:spLocks/>
          </p:cNvSpPr>
          <p:nvPr/>
        </p:nvSpPr>
        <p:spPr>
          <a:xfrm>
            <a:off x="7248525" y="3111500"/>
            <a:ext cx="2552699" cy="3190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Input Processor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14" name="矩形"/>
          <p:cNvSpPr>
            <a:spLocks/>
          </p:cNvSpPr>
          <p:nvPr/>
        </p:nvSpPr>
        <p:spPr>
          <a:xfrm>
            <a:off x="7248525" y="3541712"/>
            <a:ext cx="6732585" cy="5937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Handles certificates, text documents, and job posting URLs with intelligent preprocessing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15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35686" y="4321175"/>
            <a:ext cx="928686" cy="11128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16" name="矩形"/>
          <p:cNvSpPr>
            <a:spLocks/>
          </p:cNvSpPr>
          <p:nvPr/>
        </p:nvSpPr>
        <p:spPr>
          <a:xfrm>
            <a:off x="7248525" y="4505325"/>
            <a:ext cx="3168650" cy="3190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Certificate Analysis Engine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17" name="矩形"/>
          <p:cNvSpPr>
            <a:spLocks/>
          </p:cNvSpPr>
          <p:nvPr/>
        </p:nvSpPr>
        <p:spPr>
          <a:xfrm>
            <a:off x="7248525" y="4935537"/>
            <a:ext cx="6732585" cy="2968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OCR text extraction combined with CNN-based forgery detection algorithms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18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35686" y="5434013"/>
            <a:ext cx="928686" cy="11128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19" name="矩形"/>
          <p:cNvSpPr>
            <a:spLocks/>
          </p:cNvSpPr>
          <p:nvPr/>
        </p:nvSpPr>
        <p:spPr>
          <a:xfrm>
            <a:off x="7248525" y="5619750"/>
            <a:ext cx="3222625" cy="31908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Job Posting Analysis Engine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20" name="矩形"/>
          <p:cNvSpPr>
            <a:spLocks/>
          </p:cNvSpPr>
          <p:nvPr/>
        </p:nvSpPr>
        <p:spPr>
          <a:xfrm>
            <a:off x="7248525" y="6049961"/>
            <a:ext cx="6732585" cy="2968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NLP-based fraud detection using BERT models with company verification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21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5686" y="6546850"/>
            <a:ext cx="928686" cy="11144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2" name="矩形"/>
          <p:cNvSpPr>
            <a:spLocks/>
          </p:cNvSpPr>
          <p:nvPr/>
        </p:nvSpPr>
        <p:spPr>
          <a:xfrm>
            <a:off x="7248525" y="6732586"/>
            <a:ext cx="2552699" cy="31908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Classification Core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23" name="矩形"/>
          <p:cNvSpPr>
            <a:spLocks/>
          </p:cNvSpPr>
          <p:nvPr/>
        </p:nvSpPr>
        <p:spPr>
          <a:xfrm>
            <a:off x="7248525" y="7162799"/>
            <a:ext cx="6732585" cy="2968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Final decision engine with confidence scoring and detailed explanations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8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"/>
          <p:cNvSpPr>
            <a:spLocks/>
          </p:cNvSpPr>
          <p:nvPr/>
        </p:nvSpPr>
        <p:spPr>
          <a:xfrm>
            <a:off x="563562" y="444500"/>
            <a:ext cx="7239000" cy="552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4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Strategic Implementation Roadmap</a:t>
            </a:r>
            <a:endParaRPr lang="zh-CN" altLang="en-US" sz="3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30" name="圆角矩形"/>
          <p:cNvSpPr>
            <a:spLocks/>
          </p:cNvSpPr>
          <p:nvPr/>
        </p:nvSpPr>
        <p:spPr>
          <a:xfrm>
            <a:off x="7304088" y="1319212"/>
            <a:ext cx="22225" cy="6465888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31" name="圆角矩形"/>
          <p:cNvSpPr>
            <a:spLocks/>
          </p:cNvSpPr>
          <p:nvPr/>
        </p:nvSpPr>
        <p:spPr>
          <a:xfrm>
            <a:off x="6673850" y="1489075"/>
            <a:ext cx="482599" cy="22224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32" name="圆角矩形"/>
          <p:cNvSpPr>
            <a:spLocks/>
          </p:cNvSpPr>
          <p:nvPr/>
        </p:nvSpPr>
        <p:spPr>
          <a:xfrm>
            <a:off x="7134225" y="1319212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133" name="矩形"/>
          <p:cNvSpPr>
            <a:spLocks/>
          </p:cNvSpPr>
          <p:nvPr/>
        </p:nvSpPr>
        <p:spPr>
          <a:xfrm>
            <a:off x="7181851" y="1333500"/>
            <a:ext cx="266700" cy="331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1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34" name="矩形"/>
          <p:cNvSpPr>
            <a:spLocks/>
          </p:cNvSpPr>
          <p:nvPr/>
        </p:nvSpPr>
        <p:spPr>
          <a:xfrm>
            <a:off x="3503613" y="1374774"/>
            <a:ext cx="3006725" cy="2762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1: Initiation &amp; Planning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35" name="矩形"/>
          <p:cNvSpPr>
            <a:spLocks/>
          </p:cNvSpPr>
          <p:nvPr/>
        </p:nvSpPr>
        <p:spPr>
          <a:xfrm>
            <a:off x="563562" y="1746250"/>
            <a:ext cx="5946775" cy="25876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Project setup, requirement analysis, and team formation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36" name="圆角矩形"/>
          <p:cNvSpPr>
            <a:spLocks/>
          </p:cNvSpPr>
          <p:nvPr/>
        </p:nvSpPr>
        <p:spPr>
          <a:xfrm>
            <a:off x="7473949" y="2454275"/>
            <a:ext cx="482599" cy="22225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37" name="圆角矩形"/>
          <p:cNvSpPr>
            <a:spLocks/>
          </p:cNvSpPr>
          <p:nvPr/>
        </p:nvSpPr>
        <p:spPr>
          <a:xfrm>
            <a:off x="7134225" y="2284412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138" name="矩形"/>
          <p:cNvSpPr>
            <a:spLocks/>
          </p:cNvSpPr>
          <p:nvPr/>
        </p:nvSpPr>
        <p:spPr>
          <a:xfrm>
            <a:off x="7181851" y="2298700"/>
            <a:ext cx="266700" cy="33178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2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39" name="矩形"/>
          <p:cNvSpPr>
            <a:spLocks/>
          </p:cNvSpPr>
          <p:nvPr/>
        </p:nvSpPr>
        <p:spPr>
          <a:xfrm>
            <a:off x="8120062" y="2339975"/>
            <a:ext cx="2435223" cy="2762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2: Data Collection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40" name="矩形"/>
          <p:cNvSpPr>
            <a:spLocks/>
          </p:cNvSpPr>
          <p:nvPr/>
        </p:nvSpPr>
        <p:spPr>
          <a:xfrm>
            <a:off x="8120062" y="2711449"/>
            <a:ext cx="5946774" cy="2587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Gathering and preprocessing training datasets for model development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41" name="圆角矩形"/>
          <p:cNvSpPr>
            <a:spLocks/>
          </p:cNvSpPr>
          <p:nvPr/>
        </p:nvSpPr>
        <p:spPr>
          <a:xfrm>
            <a:off x="6673850" y="3286124"/>
            <a:ext cx="482599" cy="22223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42" name="圆角矩形"/>
          <p:cNvSpPr>
            <a:spLocks/>
          </p:cNvSpPr>
          <p:nvPr/>
        </p:nvSpPr>
        <p:spPr>
          <a:xfrm>
            <a:off x="7134225" y="3116262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143" name="矩形"/>
          <p:cNvSpPr>
            <a:spLocks/>
          </p:cNvSpPr>
          <p:nvPr/>
        </p:nvSpPr>
        <p:spPr>
          <a:xfrm>
            <a:off x="7181851" y="3130549"/>
            <a:ext cx="266700" cy="33178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3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44" name="矩形"/>
          <p:cNvSpPr>
            <a:spLocks/>
          </p:cNvSpPr>
          <p:nvPr/>
        </p:nvSpPr>
        <p:spPr>
          <a:xfrm>
            <a:off x="3656012" y="3171825"/>
            <a:ext cx="2854325" cy="2762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3: Certificate Analysis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45" name="矩形"/>
          <p:cNvSpPr>
            <a:spLocks/>
          </p:cNvSpPr>
          <p:nvPr/>
        </p:nvSpPr>
        <p:spPr>
          <a:xfrm>
            <a:off x="563562" y="3543300"/>
            <a:ext cx="5946775" cy="2587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Developing OCR capabilities and CNN-based forgery detection systems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46" name="圆角矩形"/>
          <p:cNvSpPr>
            <a:spLocks/>
          </p:cNvSpPr>
          <p:nvPr/>
        </p:nvSpPr>
        <p:spPr>
          <a:xfrm>
            <a:off x="7473949" y="4117975"/>
            <a:ext cx="482599" cy="22225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47" name="圆角矩形"/>
          <p:cNvSpPr>
            <a:spLocks/>
          </p:cNvSpPr>
          <p:nvPr/>
        </p:nvSpPr>
        <p:spPr>
          <a:xfrm>
            <a:off x="7134225" y="3948112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148" name="矩形"/>
          <p:cNvSpPr>
            <a:spLocks/>
          </p:cNvSpPr>
          <p:nvPr/>
        </p:nvSpPr>
        <p:spPr>
          <a:xfrm>
            <a:off x="7181851" y="3962400"/>
            <a:ext cx="266700" cy="33178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4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49" name="矩形"/>
          <p:cNvSpPr>
            <a:spLocks/>
          </p:cNvSpPr>
          <p:nvPr/>
        </p:nvSpPr>
        <p:spPr>
          <a:xfrm>
            <a:off x="8120062" y="4003675"/>
            <a:ext cx="2894010" cy="2762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4: Job Posting Analysis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50" name="矩形"/>
          <p:cNvSpPr>
            <a:spLocks/>
          </p:cNvSpPr>
          <p:nvPr/>
        </p:nvSpPr>
        <p:spPr>
          <a:xfrm>
            <a:off x="8120062" y="4375150"/>
            <a:ext cx="5946774" cy="2587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Building NLP engines with BERT model integration and training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51" name="圆角矩形"/>
          <p:cNvSpPr>
            <a:spLocks/>
          </p:cNvSpPr>
          <p:nvPr/>
        </p:nvSpPr>
        <p:spPr>
          <a:xfrm>
            <a:off x="6673850" y="4949825"/>
            <a:ext cx="482599" cy="22225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52" name="圆角矩形"/>
          <p:cNvSpPr>
            <a:spLocks/>
          </p:cNvSpPr>
          <p:nvPr/>
        </p:nvSpPr>
        <p:spPr>
          <a:xfrm>
            <a:off x="7134225" y="4779962"/>
            <a:ext cx="361949" cy="361948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153" name="矩形"/>
          <p:cNvSpPr>
            <a:spLocks/>
          </p:cNvSpPr>
          <p:nvPr/>
        </p:nvSpPr>
        <p:spPr>
          <a:xfrm>
            <a:off x="7181851" y="4794250"/>
            <a:ext cx="266700" cy="331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5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54" name="矩形"/>
          <p:cNvSpPr>
            <a:spLocks/>
          </p:cNvSpPr>
          <p:nvPr/>
        </p:nvSpPr>
        <p:spPr>
          <a:xfrm>
            <a:off x="3719512" y="4835525"/>
            <a:ext cx="2790823" cy="2762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5: System Integration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55" name="矩形"/>
          <p:cNvSpPr>
            <a:spLocks/>
          </p:cNvSpPr>
          <p:nvPr/>
        </p:nvSpPr>
        <p:spPr>
          <a:xfrm>
            <a:off x="563562" y="5208588"/>
            <a:ext cx="5946775" cy="2571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Combining modules and developing unified platform architecture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56" name="圆角矩形"/>
          <p:cNvSpPr>
            <a:spLocks/>
          </p:cNvSpPr>
          <p:nvPr/>
        </p:nvSpPr>
        <p:spPr>
          <a:xfrm>
            <a:off x="7473949" y="5781675"/>
            <a:ext cx="482599" cy="22225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57" name="圆角矩形"/>
          <p:cNvSpPr>
            <a:spLocks/>
          </p:cNvSpPr>
          <p:nvPr/>
        </p:nvSpPr>
        <p:spPr>
          <a:xfrm>
            <a:off x="7134225" y="5611813"/>
            <a:ext cx="361949" cy="361949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158" name="矩形"/>
          <p:cNvSpPr>
            <a:spLocks/>
          </p:cNvSpPr>
          <p:nvPr/>
        </p:nvSpPr>
        <p:spPr>
          <a:xfrm>
            <a:off x="7181851" y="5626100"/>
            <a:ext cx="266700" cy="3317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6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59" name="矩形"/>
          <p:cNvSpPr>
            <a:spLocks/>
          </p:cNvSpPr>
          <p:nvPr/>
        </p:nvSpPr>
        <p:spPr>
          <a:xfrm>
            <a:off x="8120062" y="5667373"/>
            <a:ext cx="2974974" cy="2762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6: Testing &amp; Evaluation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0" name="矩形"/>
          <p:cNvSpPr>
            <a:spLocks/>
          </p:cNvSpPr>
          <p:nvPr/>
        </p:nvSpPr>
        <p:spPr>
          <a:xfrm>
            <a:off x="8120062" y="6040437"/>
            <a:ext cx="5946774" cy="2571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Comprehensive testing protocols and performance validation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1" name="圆角矩形"/>
          <p:cNvSpPr>
            <a:spLocks/>
          </p:cNvSpPr>
          <p:nvPr/>
        </p:nvSpPr>
        <p:spPr>
          <a:xfrm>
            <a:off x="6673850" y="6613525"/>
            <a:ext cx="482599" cy="22225"/>
          </a:xfrm>
          <a:prstGeom prst="roundRect">
            <a:avLst>
              <a:gd name="adj" fmla="val 295560"/>
            </a:avLst>
          </a:prstGeom>
          <a:solidFill>
            <a:srgbClr val="C6BDDA"/>
          </a:solidFill>
          <a:ln w="12700" cap="flat" cmpd="sng">
            <a:noFill/>
            <a:prstDash val="solid"/>
            <a:miter/>
          </a:ln>
        </p:spPr>
      </p:sp>
      <p:sp>
        <p:nvSpPr>
          <p:cNvPr id="162" name="圆角矩形"/>
          <p:cNvSpPr>
            <a:spLocks/>
          </p:cNvSpPr>
          <p:nvPr/>
        </p:nvSpPr>
        <p:spPr>
          <a:xfrm>
            <a:off x="7134225" y="6443662"/>
            <a:ext cx="361949" cy="361950"/>
          </a:xfrm>
          <a:prstGeom prst="roundRect">
            <a:avLst>
              <a:gd name="adj" fmla="val 18666"/>
            </a:avLst>
          </a:prstGeom>
          <a:solidFill>
            <a:srgbClr val="E0D7F4"/>
          </a:solidFill>
          <a:ln w="7620" cap="flat" cmpd="sng">
            <a:solidFill>
              <a:srgbClr val="C6BDDA"/>
            </a:solidFill>
            <a:prstDash val="solid"/>
            <a:miter/>
          </a:ln>
        </p:spPr>
      </p:sp>
      <p:sp>
        <p:nvSpPr>
          <p:cNvPr id="163" name="矩形"/>
          <p:cNvSpPr>
            <a:spLocks/>
          </p:cNvSpPr>
          <p:nvPr/>
        </p:nvSpPr>
        <p:spPr>
          <a:xfrm>
            <a:off x="7181851" y="6457950"/>
            <a:ext cx="266700" cy="33178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7</a:t>
            </a:r>
            <a:endParaRPr lang="zh-CN" altLang="en-US" sz="20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4" name="矩形"/>
          <p:cNvSpPr>
            <a:spLocks/>
          </p:cNvSpPr>
          <p:nvPr/>
        </p:nvSpPr>
        <p:spPr>
          <a:xfrm>
            <a:off x="4298950" y="6499225"/>
            <a:ext cx="2211387" cy="2762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Phase 7: Deployment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65" name="矩形"/>
          <p:cNvSpPr>
            <a:spLocks/>
          </p:cNvSpPr>
          <p:nvPr/>
        </p:nvSpPr>
        <p:spPr>
          <a:xfrm>
            <a:off x="563562" y="6872288"/>
            <a:ext cx="5946775" cy="2571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Production launch with documentation and user training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4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2" name="矩形"/>
          <p:cNvSpPr>
            <a:spLocks/>
          </p:cNvSpPr>
          <p:nvPr/>
        </p:nvSpPr>
        <p:spPr>
          <a:xfrm>
            <a:off x="687387" y="541337"/>
            <a:ext cx="6870700" cy="67468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Advanced Technology Stack</a:t>
            </a:r>
            <a:endParaRPr lang="zh-CN" altLang="en-US" sz="4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73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387" y="1511300"/>
            <a:ext cx="588961" cy="5889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4" name="矩形"/>
          <p:cNvSpPr>
            <a:spLocks/>
          </p:cNvSpPr>
          <p:nvPr/>
        </p:nvSpPr>
        <p:spPr>
          <a:xfrm>
            <a:off x="1522412" y="1676400"/>
            <a:ext cx="2701925" cy="3381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Core Programming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75" name="矩形"/>
          <p:cNvSpPr>
            <a:spLocks/>
          </p:cNvSpPr>
          <p:nvPr/>
        </p:nvSpPr>
        <p:spPr>
          <a:xfrm>
            <a:off x="1522412" y="2132012"/>
            <a:ext cx="6934200" cy="6286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Python serves as the foundation, providing robust libraries and frameworks for rapid AI development and deployment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76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387" y="3152775"/>
            <a:ext cx="588961" cy="5905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7" name="矩形"/>
          <p:cNvSpPr>
            <a:spLocks/>
          </p:cNvSpPr>
          <p:nvPr/>
        </p:nvSpPr>
        <p:spPr>
          <a:xfrm>
            <a:off x="1522412" y="3319461"/>
            <a:ext cx="2701925" cy="3365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AI/ML Libraries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78" name="矩形"/>
          <p:cNvSpPr>
            <a:spLocks/>
          </p:cNvSpPr>
          <p:nvPr/>
        </p:nvSpPr>
        <p:spPr>
          <a:xfrm>
            <a:off x="1522412" y="3775075"/>
            <a:ext cx="6934200" cy="6286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TensorFlow, Keras, scikit-learn, spaCy, NLTK, and BERT models power our intelligent detection algorithms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79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387" y="4795837"/>
            <a:ext cx="588961" cy="5889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0" name="矩形"/>
          <p:cNvSpPr>
            <a:spLocks/>
          </p:cNvSpPr>
          <p:nvPr/>
        </p:nvSpPr>
        <p:spPr>
          <a:xfrm>
            <a:off x="1522412" y="4962525"/>
            <a:ext cx="2701925" cy="3365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Vision &amp; OCR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81" name="矩形"/>
          <p:cNvSpPr>
            <a:spLocks/>
          </p:cNvSpPr>
          <p:nvPr/>
        </p:nvSpPr>
        <p:spPr>
          <a:xfrm>
            <a:off x="1522412" y="5418138"/>
            <a:ext cx="6934200" cy="6286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Tesseract OCR and OpenCV enable sophisticated document analysis and text extraction capabilities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182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387" y="6438900"/>
            <a:ext cx="588961" cy="5889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3" name="矩形"/>
          <p:cNvSpPr>
            <a:spLocks/>
          </p:cNvSpPr>
          <p:nvPr/>
        </p:nvSpPr>
        <p:spPr>
          <a:xfrm>
            <a:off x="1522412" y="6603999"/>
            <a:ext cx="2701925" cy="3381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Infrastructure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84" name="矩形"/>
          <p:cNvSpPr>
            <a:spLocks/>
          </p:cNvSpPr>
          <p:nvPr/>
        </p:nvSpPr>
        <p:spPr>
          <a:xfrm>
            <a:off x="1522412" y="7059611"/>
            <a:ext cx="6934200" cy="6286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Flask backend, Docker deployment, and PostgreSQL database ensure scalable, secure data management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14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矩形"/>
          <p:cNvSpPr>
            <a:spLocks/>
          </p:cNvSpPr>
          <p:nvPr/>
        </p:nvSpPr>
        <p:spPr>
          <a:xfrm>
            <a:off x="550862" y="431800"/>
            <a:ext cx="6680200" cy="5413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4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System Implementation Overview</a:t>
            </a:r>
            <a:endParaRPr lang="zh-CN" altLang="en-US" sz="3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1" name="矩形"/>
          <p:cNvSpPr>
            <a:spLocks/>
          </p:cNvSpPr>
          <p:nvPr/>
        </p:nvSpPr>
        <p:spPr>
          <a:xfrm>
            <a:off x="550862" y="1385887"/>
            <a:ext cx="157162" cy="19684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Petrona Light" charset="0"/>
                <a:ea typeface="Petrona Light" charset="0"/>
                <a:cs typeface="Petrona Light" charset="0"/>
              </a:rPr>
              <a:t>01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2" name="矩形"/>
          <p:cNvSpPr>
            <a:spLocks/>
          </p:cNvSpPr>
          <p:nvPr/>
        </p:nvSpPr>
        <p:spPr>
          <a:xfrm>
            <a:off x="550862" y="1630361"/>
            <a:ext cx="6572249" cy="22225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193" name="矩形"/>
          <p:cNvSpPr>
            <a:spLocks/>
          </p:cNvSpPr>
          <p:nvPr/>
        </p:nvSpPr>
        <p:spPr>
          <a:xfrm>
            <a:off x="550862" y="1754186"/>
            <a:ext cx="2162175" cy="269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Data Preprocessing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4" name="矩形"/>
          <p:cNvSpPr>
            <a:spLocks/>
          </p:cNvSpPr>
          <p:nvPr/>
        </p:nvSpPr>
        <p:spPr>
          <a:xfrm>
            <a:off x="550862" y="2181225"/>
            <a:ext cx="6572249" cy="2524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Comprehensive data cleaning and preparation for model training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5" name="矩形"/>
          <p:cNvSpPr>
            <a:spLocks/>
          </p:cNvSpPr>
          <p:nvPr/>
        </p:nvSpPr>
        <p:spPr>
          <a:xfrm>
            <a:off x="550862" y="2708274"/>
            <a:ext cx="157162" cy="1968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Petrona Light" charset="0"/>
                <a:ea typeface="Petrona Light" charset="0"/>
                <a:cs typeface="Petrona Light" charset="0"/>
              </a:rPr>
              <a:t>02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6" name="矩形"/>
          <p:cNvSpPr>
            <a:spLocks/>
          </p:cNvSpPr>
          <p:nvPr/>
        </p:nvSpPr>
        <p:spPr>
          <a:xfrm>
            <a:off x="550862" y="2952750"/>
            <a:ext cx="6572249" cy="22225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197" name="矩形"/>
          <p:cNvSpPr>
            <a:spLocks/>
          </p:cNvSpPr>
          <p:nvPr/>
        </p:nvSpPr>
        <p:spPr>
          <a:xfrm>
            <a:off x="550862" y="3076575"/>
            <a:ext cx="2774950" cy="2714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Certificate Analyzer Module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8" name="矩形"/>
          <p:cNvSpPr>
            <a:spLocks/>
          </p:cNvSpPr>
          <p:nvPr/>
        </p:nvSpPr>
        <p:spPr>
          <a:xfrm>
            <a:off x="550862" y="3505199"/>
            <a:ext cx="6572249" cy="25082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OCR integration with CNN-based forgery detection algorithms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199" name="矩形"/>
          <p:cNvSpPr>
            <a:spLocks/>
          </p:cNvSpPr>
          <p:nvPr/>
        </p:nvSpPr>
        <p:spPr>
          <a:xfrm>
            <a:off x="550862" y="4030662"/>
            <a:ext cx="157162" cy="1968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Petrona Light" charset="0"/>
                <a:ea typeface="Petrona Light" charset="0"/>
                <a:cs typeface="Petrona Light" charset="0"/>
              </a:rPr>
              <a:t>03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0" name="矩形"/>
          <p:cNvSpPr>
            <a:spLocks/>
          </p:cNvSpPr>
          <p:nvPr/>
        </p:nvSpPr>
        <p:spPr>
          <a:xfrm>
            <a:off x="550862" y="4275138"/>
            <a:ext cx="6572249" cy="23812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201" name="矩形"/>
          <p:cNvSpPr>
            <a:spLocks/>
          </p:cNvSpPr>
          <p:nvPr/>
        </p:nvSpPr>
        <p:spPr>
          <a:xfrm>
            <a:off x="550862" y="4400550"/>
            <a:ext cx="2162175" cy="2698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Job Posting Analyzer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2" name="矩形"/>
          <p:cNvSpPr>
            <a:spLocks/>
          </p:cNvSpPr>
          <p:nvPr/>
        </p:nvSpPr>
        <p:spPr>
          <a:xfrm>
            <a:off x="550862" y="4827587"/>
            <a:ext cx="6572249" cy="25082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BERT-powered fraud detection with advanced NLP techniques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3" name="矩形"/>
          <p:cNvSpPr>
            <a:spLocks/>
          </p:cNvSpPr>
          <p:nvPr/>
        </p:nvSpPr>
        <p:spPr>
          <a:xfrm>
            <a:off x="550862" y="5354637"/>
            <a:ext cx="157162" cy="1952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Petrona Light" charset="0"/>
                <a:ea typeface="Petrona Light" charset="0"/>
                <a:cs typeface="Petrona Light" charset="0"/>
              </a:rPr>
              <a:t>04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4" name="矩形"/>
          <p:cNvSpPr>
            <a:spLocks/>
          </p:cNvSpPr>
          <p:nvPr/>
        </p:nvSpPr>
        <p:spPr>
          <a:xfrm>
            <a:off x="550862" y="5599110"/>
            <a:ext cx="6572249" cy="22225"/>
          </a:xfrm>
          <a:prstGeom prst="rect">
            <a:avLst/>
          </a:prstGeom>
          <a:solidFill>
            <a:srgbClr val="6237C8"/>
          </a:solidFill>
          <a:ln w="12700" cap="flat" cmpd="sng">
            <a:noFill/>
            <a:prstDash val="solid"/>
            <a:miter/>
          </a:ln>
        </p:spPr>
      </p:sp>
      <p:sp>
        <p:nvSpPr>
          <p:cNvPr id="205" name="矩形"/>
          <p:cNvSpPr>
            <a:spLocks/>
          </p:cNvSpPr>
          <p:nvPr/>
        </p:nvSpPr>
        <p:spPr>
          <a:xfrm>
            <a:off x="550862" y="5722938"/>
            <a:ext cx="2162175" cy="26987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System Integration</a:t>
            </a:r>
            <a:endParaRPr lang="zh-CN" altLang="en-US" sz="17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06" name="矩形"/>
          <p:cNvSpPr>
            <a:spLocks/>
          </p:cNvSpPr>
          <p:nvPr/>
        </p:nvSpPr>
        <p:spPr>
          <a:xfrm>
            <a:off x="550862" y="6149975"/>
            <a:ext cx="6572249" cy="2524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Flask backend architecture with seamless module communication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07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15225" y="1385887"/>
            <a:ext cx="6572249" cy="657224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08" name="矩形"/>
          <p:cNvSpPr>
            <a:spLocks/>
          </p:cNvSpPr>
          <p:nvPr/>
        </p:nvSpPr>
        <p:spPr>
          <a:xfrm>
            <a:off x="7515225" y="8135937"/>
            <a:ext cx="6572249" cy="5032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Our implementation follows industry best practices, ensuring robust performance and maintainability across all system components.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1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矩形"/>
          <p:cNvSpPr>
            <a:spLocks/>
          </p:cNvSpPr>
          <p:nvPr/>
        </p:nvSpPr>
        <p:spPr>
          <a:xfrm>
            <a:off x="396875" y="311150"/>
            <a:ext cx="4386262" cy="3905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Performance Results &amp; Testing</a:t>
            </a:r>
            <a:endParaRPr lang="zh-CN" altLang="en-US" sz="2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15" name="矩形"/>
          <p:cNvSpPr>
            <a:spLocks/>
          </p:cNvSpPr>
          <p:nvPr/>
        </p:nvSpPr>
        <p:spPr>
          <a:xfrm>
            <a:off x="396875" y="928687"/>
            <a:ext cx="13836649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Comprehensive evaluation demonstrates exceptional accuracy and reliability across both certificate and job posting analysis modules.</a:t>
            </a:r>
            <a:endParaRPr lang="zh-CN" altLang="en-US" sz="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16" name="矩形"/>
          <p:cNvSpPr>
            <a:spLocks/>
          </p:cNvSpPr>
          <p:nvPr/>
        </p:nvSpPr>
        <p:spPr>
          <a:xfrm>
            <a:off x="396875" y="1350962"/>
            <a:ext cx="2870200" cy="2333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Job Posting Analysis Performance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17" name="矩形"/>
          <p:cNvSpPr>
            <a:spLocks/>
          </p:cNvSpPr>
          <p:nvPr/>
        </p:nvSpPr>
        <p:spPr>
          <a:xfrm>
            <a:off x="3089274" y="2449512"/>
            <a:ext cx="1395411" cy="284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88%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18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6875" y="1741487"/>
            <a:ext cx="1700211" cy="17002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19" name="矩形"/>
          <p:cNvSpPr>
            <a:spLocks/>
          </p:cNvSpPr>
          <p:nvPr/>
        </p:nvSpPr>
        <p:spPr>
          <a:xfrm>
            <a:off x="3006725" y="3582987"/>
            <a:ext cx="1560512" cy="19526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Accuracy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0" name="矩形"/>
          <p:cNvSpPr>
            <a:spLocks/>
          </p:cNvSpPr>
          <p:nvPr/>
        </p:nvSpPr>
        <p:spPr>
          <a:xfrm>
            <a:off x="396875" y="3892549"/>
            <a:ext cx="6780211" cy="18097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Overall detection accuracy</a:t>
            </a:r>
            <a:endParaRPr lang="zh-CN" altLang="en-US" sz="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1" name="矩形"/>
          <p:cNvSpPr>
            <a:spLocks/>
          </p:cNvSpPr>
          <p:nvPr/>
        </p:nvSpPr>
        <p:spPr>
          <a:xfrm>
            <a:off x="3089274" y="5037138"/>
            <a:ext cx="1395411" cy="284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87%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22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6875" y="4329112"/>
            <a:ext cx="1700211" cy="17002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23" name="矩形"/>
          <p:cNvSpPr>
            <a:spLocks/>
          </p:cNvSpPr>
          <p:nvPr/>
        </p:nvSpPr>
        <p:spPr>
          <a:xfrm>
            <a:off x="3006725" y="6170612"/>
            <a:ext cx="1560512" cy="1952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Precision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4" name="矩形"/>
          <p:cNvSpPr>
            <a:spLocks/>
          </p:cNvSpPr>
          <p:nvPr/>
        </p:nvSpPr>
        <p:spPr>
          <a:xfrm>
            <a:off x="396875" y="6480175"/>
            <a:ext cx="6780211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Correct fraud identification</a:t>
            </a:r>
            <a:endParaRPr lang="zh-CN" altLang="en-US" sz="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5" name="矩形"/>
          <p:cNvSpPr>
            <a:spLocks/>
          </p:cNvSpPr>
          <p:nvPr/>
        </p:nvSpPr>
        <p:spPr>
          <a:xfrm>
            <a:off x="3089274" y="7624762"/>
            <a:ext cx="1395411" cy="284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86%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26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6875" y="6916736"/>
            <a:ext cx="1700211" cy="17002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27" name="矩形"/>
          <p:cNvSpPr>
            <a:spLocks/>
          </p:cNvSpPr>
          <p:nvPr/>
        </p:nvSpPr>
        <p:spPr>
          <a:xfrm>
            <a:off x="3006725" y="8758238"/>
            <a:ext cx="1560512" cy="1952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Recall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8" name="矩形"/>
          <p:cNvSpPr>
            <a:spLocks/>
          </p:cNvSpPr>
          <p:nvPr/>
        </p:nvSpPr>
        <p:spPr>
          <a:xfrm>
            <a:off x="396875" y="9067800"/>
            <a:ext cx="6780211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Fraudulent post detection</a:t>
            </a:r>
            <a:endParaRPr lang="zh-CN" altLang="en-US" sz="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29" name="矩形"/>
          <p:cNvSpPr>
            <a:spLocks/>
          </p:cNvSpPr>
          <p:nvPr/>
        </p:nvSpPr>
        <p:spPr>
          <a:xfrm>
            <a:off x="396875" y="9375775"/>
            <a:ext cx="6780211" cy="1825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Average processing time: </a:t>
            </a:r>
            <a:r>
              <a:rPr lang="en-US" altLang="zh-CN" sz="800" b="1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Less than 1 second</a:t>
            </a:r>
            <a:endParaRPr lang="zh-CN" altLang="en-US" sz="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0" name="矩形"/>
          <p:cNvSpPr>
            <a:spLocks/>
          </p:cNvSpPr>
          <p:nvPr/>
        </p:nvSpPr>
        <p:spPr>
          <a:xfrm>
            <a:off x="7461250" y="1350962"/>
            <a:ext cx="2830511" cy="2333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 b="1" i="0" u="none" strike="noStrike" kern="0" cap="none" spc="0" baseline="0">
                <a:solidFill>
                  <a:srgbClr val="F95F88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Certificate Analysis Performance</a:t>
            </a:r>
            <a:endParaRPr lang="zh-CN" altLang="en-US" sz="14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1" name="矩形"/>
          <p:cNvSpPr>
            <a:spLocks/>
          </p:cNvSpPr>
          <p:nvPr/>
        </p:nvSpPr>
        <p:spPr>
          <a:xfrm>
            <a:off x="10153650" y="2449512"/>
            <a:ext cx="1395413" cy="284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94%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32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01250" y="1741487"/>
            <a:ext cx="1700213" cy="17002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33" name="矩形"/>
          <p:cNvSpPr>
            <a:spLocks/>
          </p:cNvSpPr>
          <p:nvPr/>
        </p:nvSpPr>
        <p:spPr>
          <a:xfrm>
            <a:off x="10071100" y="3582987"/>
            <a:ext cx="1560512" cy="19526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Accuracy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4" name="矩形"/>
          <p:cNvSpPr>
            <a:spLocks/>
          </p:cNvSpPr>
          <p:nvPr/>
        </p:nvSpPr>
        <p:spPr>
          <a:xfrm>
            <a:off x="7461250" y="3892549"/>
            <a:ext cx="6780212" cy="18097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Overall verification accuracy</a:t>
            </a:r>
            <a:endParaRPr lang="zh-CN" altLang="en-US" sz="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5" name="矩形"/>
          <p:cNvSpPr>
            <a:spLocks/>
          </p:cNvSpPr>
          <p:nvPr/>
        </p:nvSpPr>
        <p:spPr>
          <a:xfrm>
            <a:off x="10153650" y="5037138"/>
            <a:ext cx="1395413" cy="284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100%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36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1250" y="4329112"/>
            <a:ext cx="1700213" cy="17002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37" name="矩形"/>
          <p:cNvSpPr>
            <a:spLocks/>
          </p:cNvSpPr>
          <p:nvPr/>
        </p:nvSpPr>
        <p:spPr>
          <a:xfrm>
            <a:off x="10071100" y="6170612"/>
            <a:ext cx="1560512" cy="1952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Precision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8" name="矩形"/>
          <p:cNvSpPr>
            <a:spLocks/>
          </p:cNvSpPr>
          <p:nvPr/>
        </p:nvSpPr>
        <p:spPr>
          <a:xfrm>
            <a:off x="7461250" y="6480175"/>
            <a:ext cx="6780212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False positive elimination</a:t>
            </a:r>
            <a:endParaRPr lang="zh-CN" altLang="en-US" sz="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39" name="矩形"/>
          <p:cNvSpPr>
            <a:spLocks/>
          </p:cNvSpPr>
          <p:nvPr/>
        </p:nvSpPr>
        <p:spPr>
          <a:xfrm>
            <a:off x="10153650" y="7624762"/>
            <a:ext cx="1395413" cy="2841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92%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pic>
        <p:nvPicPr>
          <p:cNvPr id="240" name="图片" descr="preencode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01250" y="6916736"/>
            <a:ext cx="1700213" cy="17002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41" name="矩形"/>
          <p:cNvSpPr>
            <a:spLocks/>
          </p:cNvSpPr>
          <p:nvPr/>
        </p:nvSpPr>
        <p:spPr>
          <a:xfrm>
            <a:off x="10071100" y="8758238"/>
            <a:ext cx="1560512" cy="1952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i="0" u="none" strike="noStrike" kern="0" cap="none" spc="0" baseline="0">
                <a:solidFill>
                  <a:srgbClr val="272525"/>
                </a:solidFill>
                <a:latin typeface="Petrona Bold" pitchFamily="34" charset="0"/>
                <a:ea typeface="Petrona Bold" pitchFamily="34" charset="0"/>
                <a:cs typeface="Petrona Bold" pitchFamily="34" charset="0"/>
              </a:rPr>
              <a:t>Recall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42" name="矩形"/>
          <p:cNvSpPr>
            <a:spLocks/>
          </p:cNvSpPr>
          <p:nvPr/>
        </p:nvSpPr>
        <p:spPr>
          <a:xfrm>
            <a:off x="7461250" y="9067800"/>
            <a:ext cx="6780212" cy="180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kern="0" cap="none" spc="0" baseline="0">
                <a:solidFill>
                  <a:srgbClr val="272525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Fake certificate detection</a:t>
            </a:r>
            <a:endParaRPr lang="zh-CN" altLang="en-US" sz="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  <p:sp>
        <p:nvSpPr>
          <p:cNvPr id="243" name="圆角矩形"/>
          <p:cNvSpPr>
            <a:spLocks/>
          </p:cNvSpPr>
          <p:nvPr/>
        </p:nvSpPr>
        <p:spPr>
          <a:xfrm>
            <a:off x="7461250" y="9375775"/>
            <a:ext cx="6780212" cy="482597"/>
          </a:xfrm>
          <a:prstGeom prst="roundRect">
            <a:avLst>
              <a:gd name="adj" fmla="val 9884"/>
            </a:avLst>
          </a:prstGeom>
          <a:solidFill>
            <a:srgbClr val="B6FCB8"/>
          </a:solidFill>
          <a:ln w="12700" cap="flat" cmpd="sng">
            <a:noFill/>
            <a:prstDash val="solid"/>
            <a:miter/>
          </a:ln>
        </p:spPr>
      </p:sp>
      <p:pic>
        <p:nvPicPr>
          <p:cNvPr id="244" name="图片" descr="preencoded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3962" y="9540875"/>
            <a:ext cx="142875" cy="1127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45" name="矩形"/>
          <p:cNvSpPr>
            <a:spLocks/>
          </p:cNvSpPr>
          <p:nvPr/>
        </p:nvSpPr>
        <p:spPr>
          <a:xfrm>
            <a:off x="7829551" y="9517063"/>
            <a:ext cx="6297613" cy="1825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b="0" i="0" u="none" strike="noStrike" kern="0" cap="none" spc="0" baseline="0">
                <a:solidFill>
                  <a:srgbClr val="000000"/>
                </a:solidFill>
                <a:latin typeface="Inter" pitchFamily="34" charset="0"/>
                <a:ea typeface="Inter" pitchFamily="34" charset="0"/>
                <a:cs typeface="Inter" pitchFamily="34" charset="0"/>
              </a:rPr>
              <a:t>Overall system accuracy: 91%</a:t>
            </a:r>
            <a:endParaRPr lang="zh-CN" altLang="en-US" sz="800" b="0" i="0" u="none" strike="noStrike" kern="0" cap="none" spc="0" baseline="0">
              <a:solidFill>
                <a:schemeClr val="tx1"/>
              </a:solidFill>
              <a:latin typeface="Droid Sans" charset="0"/>
              <a:ea typeface="Droid Sans" charset="0"/>
              <a:cs typeface="Lucid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4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3</TotalTime>
  <Words>780</Words>
  <Application>Microsoft Office PowerPoint</Application>
  <PresentationFormat>Custom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10</vt:i4>
      </vt:variant>
    </vt:vector>
  </HeadingPairs>
  <TitlesOfParts>
    <vt:vector size="29" baseType="lpstr">
      <vt:lpstr>Arial</vt:lpstr>
      <vt:lpstr>Calibri</vt:lpstr>
      <vt:lpstr>Calibri Light</vt:lpstr>
      <vt:lpstr>Droid Sans</vt:lpstr>
      <vt:lpstr>Inter</vt:lpstr>
      <vt:lpstr>Lucida Sans</vt:lpstr>
      <vt:lpstr>Petrona Bold</vt:lpstr>
      <vt:lpstr>Petrona Light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ramesh gidugu</cp:lastModifiedBy>
  <cp:revision>3</cp:revision>
  <dcterms:created xsi:type="dcterms:W3CDTF">2025-09-17T10:21:33Z</dcterms:created>
  <dcterms:modified xsi:type="dcterms:W3CDTF">2025-10-15T05:14:40Z</dcterms:modified>
</cp:coreProperties>
</file>